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71" r:id="rId4"/>
    <p:sldId id="272" r:id="rId5"/>
    <p:sldId id="269" r:id="rId6"/>
    <p:sldId id="270" r:id="rId7"/>
    <p:sldId id="266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ofM-5_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6350"/>
            <a:ext cx="915511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786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23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106B899D-67CC-49BE-BE5E-13631C3CCA6A}" type="slidenum">
              <a:rPr lang="en-US" sz="1400">
                <a:solidFill>
                  <a:srgbClr val="000000"/>
                </a:solidFill>
                <a:ea typeface="新細明體" pitchFamily="-109" charset="-120"/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>
              <a:solidFill>
                <a:srgbClr val="000000"/>
              </a:solidFill>
              <a:ea typeface="新細明體" pitchFamily="-10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1179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49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68400"/>
            <a:ext cx="4267200" cy="492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68400"/>
            <a:ext cx="4267200" cy="238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08400"/>
            <a:ext cx="4267200" cy="238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78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49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68400"/>
            <a:ext cx="4267200" cy="492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8400"/>
            <a:ext cx="4267200" cy="492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81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228600"/>
            <a:ext cx="86868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70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49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68400"/>
            <a:ext cx="4267200" cy="492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68400"/>
            <a:ext cx="4267200" cy="238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08400"/>
            <a:ext cx="4267200" cy="238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3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0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329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1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5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14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28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124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UofM-5_M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6350"/>
            <a:ext cx="915511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68400"/>
            <a:ext cx="86868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288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ヒラギノ角ゴ Pro W3" pitchFamily="-65" charset="-128"/>
          <a:cs typeface="ヒラギノ角ゴ Pro W3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ヒラギノ角ゴ Pro W3" pitchFamily="-65" charset="-128"/>
          <a:cs typeface="ヒラギノ角ゴ Pro W3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ヒラギノ角ゴ Pro W3" pitchFamily="-65" charset="-128"/>
          <a:cs typeface="ヒラギノ角ゴ Pro W3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sz="3600" b="1" dirty="0" smtClean="0"/>
              <a:t>PM</a:t>
            </a:r>
            <a:r>
              <a:rPr lang="en-US" sz="3600" b="1" baseline="-25000" dirty="0" smtClean="0"/>
              <a:t>2.5</a:t>
            </a:r>
            <a:r>
              <a:rPr lang="en-US" sz="3600" b="1" dirty="0" smtClean="0"/>
              <a:t> Emissions from Cooking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221432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Largest single source of PM</a:t>
            </a:r>
            <a:r>
              <a:rPr lang="en-US" sz="2800" baseline="-25000" dirty="0" smtClean="0">
                <a:solidFill>
                  <a:srgbClr val="0070C0"/>
                </a:solidFill>
              </a:rPr>
              <a:t>2.5</a:t>
            </a:r>
            <a:r>
              <a:rPr lang="en-US" sz="2800" dirty="0" smtClean="0">
                <a:solidFill>
                  <a:srgbClr val="0070C0"/>
                </a:solidFill>
              </a:rPr>
              <a:t> emissions indoors when no occupants are smoking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209800"/>
            <a:ext cx="6400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Measured Indoor Concentrations of PM</a:t>
            </a:r>
            <a:r>
              <a:rPr lang="en-US" sz="2000" b="1" baseline="-25000" dirty="0" smtClean="0"/>
              <a:t>2.5</a:t>
            </a:r>
            <a:r>
              <a:rPr lang="en-US" sz="2000" b="1" u="sng" dirty="0" smtClean="0"/>
              <a:t> (</a:t>
            </a:r>
            <a:r>
              <a:rPr lang="en-US" sz="2000" b="1" u="sng" dirty="0" smtClean="0">
                <a:latin typeface="Symbol" pitchFamily="18" charset="2"/>
              </a:rPr>
              <a:t>m</a:t>
            </a:r>
            <a:r>
              <a:rPr lang="en-US" sz="2000" b="1" u="sng" dirty="0" smtClean="0"/>
              <a:t>g/m</a:t>
            </a:r>
            <a:r>
              <a:rPr lang="en-US" sz="2000" b="1" u="sng" baseline="30000" dirty="0" smtClean="0"/>
              <a:t>3</a:t>
            </a:r>
            <a:r>
              <a:rPr lang="en-US" sz="2000" b="1" u="sng" dirty="0" smtClean="0"/>
              <a:t>)</a:t>
            </a:r>
          </a:p>
          <a:p>
            <a:endParaRPr lang="en-US" dirty="0" smtClean="0"/>
          </a:p>
          <a:p>
            <a:r>
              <a:rPr lang="en-US" sz="2000" dirty="0" smtClean="0"/>
              <a:t>Food Court		200   (U.S.)</a:t>
            </a:r>
          </a:p>
          <a:p>
            <a:r>
              <a:rPr lang="en-US" sz="2000" dirty="0" smtClean="0"/>
              <a:t>Hunan Restaurant	1406 (China)</a:t>
            </a:r>
          </a:p>
          <a:p>
            <a:r>
              <a:rPr lang="en-US" sz="2000" dirty="0" smtClean="0"/>
              <a:t>Cantonese Restaurant	672   (China)</a:t>
            </a:r>
          </a:p>
          <a:p>
            <a:r>
              <a:rPr lang="en-US" sz="2000" dirty="0" smtClean="0"/>
              <a:t>Hot Pot Restaurant	81     (China)</a:t>
            </a:r>
            <a:endParaRPr lang="en-US" sz="2000" dirty="0"/>
          </a:p>
        </p:txBody>
      </p:sp>
      <p:pic>
        <p:nvPicPr>
          <p:cNvPr id="10" name="Content Placeholder 9" descr="IMGP18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971800"/>
            <a:ext cx="2667000" cy="3124199"/>
          </a:xfr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05985"/>
              </p:ext>
            </p:extLst>
          </p:nvPr>
        </p:nvGraphicFramePr>
        <p:xfrm>
          <a:off x="533400" y="4800599"/>
          <a:ext cx="5486400" cy="1523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760"/>
                <a:gridCol w="619040"/>
                <a:gridCol w="816592"/>
                <a:gridCol w="655093"/>
                <a:gridCol w="585715"/>
                <a:gridCol w="685800"/>
                <a:gridCol w="866445"/>
                <a:gridCol w="809955"/>
              </a:tblGrid>
              <a:tr h="2558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Solid Fuel,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Clean Fuel (or Energy),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0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Subtotal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Organic </a:t>
                      </a:r>
                      <a:r>
                        <a:rPr lang="en-US" sz="1400" u="none" strike="noStrike" dirty="0" smtClean="0">
                          <a:effectLst/>
                        </a:rPr>
                        <a:t>Fuel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Subtotal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Gas Fuel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Electricity or Solar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2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44.2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32.7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11.5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55.4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43.2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12.2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58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Urban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19.3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80.2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66.6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13.6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58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Rural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65.3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51.3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14.0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34.2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23.3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0051" y="4314714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Cooking Fuel Used in Different Areas of China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996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990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Restaurant Data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572000"/>
          </a:xfrm>
        </p:spPr>
        <p:txBody>
          <a:bodyPr/>
          <a:lstStyle/>
          <a:p>
            <a:pPr marL="3657600" lvl="8" indent="0">
              <a:buNone/>
            </a:pPr>
            <a:r>
              <a:rPr lang="en-US" sz="2400" dirty="0" smtClean="0"/>
              <a:t>  	   </a:t>
            </a:r>
            <a:r>
              <a:rPr lang="en-US" sz="2400" b="1" u="sng" dirty="0" smtClean="0"/>
              <a:t>U.S.</a:t>
            </a:r>
            <a:r>
              <a:rPr lang="en-US" sz="2400" dirty="0" smtClean="0"/>
              <a:t>		   </a:t>
            </a:r>
            <a:r>
              <a:rPr lang="en-US" sz="2400" b="1" u="sng" dirty="0" smtClean="0"/>
              <a:t>China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Total Restaurants in Country:</a:t>
            </a:r>
            <a:r>
              <a:rPr lang="en-US" sz="2400" dirty="0" smtClean="0"/>
              <a:t>	990,000	2,367,000</a:t>
            </a:r>
          </a:p>
          <a:p>
            <a:pPr marL="3657600" lvl="8" indent="0">
              <a:buNone/>
            </a:pPr>
            <a:r>
              <a:rPr lang="en-US" sz="2400" dirty="0" smtClean="0"/>
              <a:t>  (64,000 in CA)  (41,000 in Beijing)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National Sales in 2013:</a:t>
            </a:r>
            <a:r>
              <a:rPr lang="en-US" sz="2400" dirty="0" smtClean="0"/>
              <a:t>		$660 billion	$268 billion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National Employees:</a:t>
            </a:r>
            <a:r>
              <a:rPr lang="en-US" sz="2400" dirty="0" smtClean="0"/>
              <a:t>		13.1 million	12.1 million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(10% of U.S. workforce)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12" name="Picture 7" descr="11080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810000"/>
            <a:ext cx="251459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4419600"/>
            <a:ext cx="50292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U.S.</a:t>
            </a:r>
            <a:r>
              <a:rPr lang="en-US" b="1" u="sng" dirty="0"/>
              <a:t> PM</a:t>
            </a:r>
            <a:r>
              <a:rPr lang="en-US" b="1" baseline="-25000" dirty="0"/>
              <a:t>2.5</a:t>
            </a:r>
            <a:r>
              <a:rPr lang="en-US" b="1" u="sng" dirty="0"/>
              <a:t> Emissions (tons/</a:t>
            </a:r>
            <a:r>
              <a:rPr lang="en-US" b="1" u="sng" dirty="0" err="1"/>
              <a:t>yr</a:t>
            </a:r>
            <a:r>
              <a:rPr lang="en-US" b="1" u="sng" dirty="0" smtClean="0"/>
              <a:t>)</a:t>
            </a:r>
          </a:p>
          <a:p>
            <a:endParaRPr lang="en-US" b="1" u="sng" dirty="0"/>
          </a:p>
          <a:p>
            <a:r>
              <a:rPr lang="en-US" b="1" dirty="0" smtClean="0"/>
              <a:t>Cooking (Charbroiling)	Vehicle Emissions</a:t>
            </a:r>
          </a:p>
          <a:p>
            <a:r>
              <a:rPr lang="en-US" b="1" dirty="0" smtClean="0"/>
              <a:t>	79,000		       135,000</a:t>
            </a:r>
            <a:endParaRPr lang="en-US" b="1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4572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 Significant Source Outdoors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Total Emissions Measured in Exhaust Duct 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821928"/>
              </p:ext>
            </p:extLst>
          </p:nvPr>
        </p:nvGraphicFramePr>
        <p:xfrm>
          <a:off x="304800" y="1219200"/>
          <a:ext cx="8460983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Chart" r:id="rId3" imgW="11791950" imgH="6867525" progId="Excel.Chart.8">
                  <p:embed/>
                </p:oleObj>
              </mc:Choice>
              <mc:Fallback>
                <p:oleObj name="Chart" r:id="rId3" imgW="11791950" imgH="6867525" progId="Excel.Chart.8">
                  <p:embed/>
                  <p:pic>
                    <p:nvPicPr>
                      <p:cNvPr id="0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19200"/>
                        <a:ext cx="8460983" cy="492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 bwMode="auto">
          <a:xfrm>
            <a:off x="1066800" y="3276600"/>
            <a:ext cx="685800" cy="12954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410200" y="1981200"/>
            <a:ext cx="914400" cy="25908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61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Particulate Emissions in Exhaust Duct from an Over-Fired Broiler Cooking Steak</a:t>
            </a:r>
            <a:endParaRPr lang="en-US" sz="3200" dirty="0"/>
          </a:p>
        </p:txBody>
      </p:sp>
      <p:pic>
        <p:nvPicPr>
          <p:cNvPr id="4" name="Picture 5" descr="Figure 9ab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49001" r="11245" b="11401"/>
          <a:stretch/>
        </p:blipFill>
        <p:spPr>
          <a:xfrm>
            <a:off x="304800" y="1295400"/>
            <a:ext cx="8305800" cy="4953000"/>
          </a:xfrm>
        </p:spPr>
      </p:pic>
      <p:sp>
        <p:nvSpPr>
          <p:cNvPr id="10" name="TextBox 9"/>
          <p:cNvSpPr txBox="1"/>
          <p:nvPr/>
        </p:nvSpPr>
        <p:spPr>
          <a:xfrm>
            <a:off x="3352800" y="313313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PM</a:t>
            </a:r>
            <a:r>
              <a:rPr lang="en-US" sz="2400" baseline="-25000" dirty="0" smtClean="0"/>
              <a:t>2.5</a:t>
            </a:r>
            <a:endParaRPr lang="en-US" sz="2400" baseline="-25000" dirty="0"/>
          </a:p>
        </p:txBody>
      </p:sp>
      <p:sp>
        <p:nvSpPr>
          <p:cNvPr id="14" name="Left Arrow 13"/>
          <p:cNvSpPr/>
          <p:nvPr/>
        </p:nvSpPr>
        <p:spPr bwMode="auto">
          <a:xfrm>
            <a:off x="1676400" y="3657600"/>
            <a:ext cx="3657600" cy="713232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5200" y="1676400"/>
            <a:ext cx="1470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PM</a:t>
            </a:r>
            <a:r>
              <a:rPr lang="en-US" sz="2400" baseline="-25000" dirty="0" smtClean="0"/>
              <a:t>10</a:t>
            </a:r>
            <a:endParaRPr lang="en-US" sz="2400" baseline="-25000" dirty="0"/>
          </a:p>
        </p:txBody>
      </p:sp>
      <p:sp>
        <p:nvSpPr>
          <p:cNvPr id="16" name="Left Arrow 15"/>
          <p:cNvSpPr/>
          <p:nvPr/>
        </p:nvSpPr>
        <p:spPr bwMode="auto">
          <a:xfrm>
            <a:off x="1676400" y="2286000"/>
            <a:ext cx="4724400" cy="713232"/>
          </a:xfrm>
          <a:prstGeom prst="lef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98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0" lvl="8" indent="0">
              <a:buNone/>
            </a:pPr>
            <a:r>
              <a:rPr lang="en-US" sz="2400" dirty="0" smtClean="0"/>
              <a:t>  			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38200" y="457200"/>
            <a:ext cx="7620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kern="0" dirty="0" smtClean="0">
                <a:solidFill>
                  <a:srgbClr val="7A0019"/>
                </a:solidFill>
              </a:rPr>
              <a:t>Particulate Emissions Regulations</a:t>
            </a:r>
          </a:p>
          <a:p>
            <a:pPr algn="ctr"/>
            <a:r>
              <a:rPr lang="en-US" sz="3200" b="1" dirty="0" smtClean="0"/>
              <a:t>U.S.</a:t>
            </a:r>
            <a:endParaRPr lang="en-US" sz="3200" b="1" dirty="0"/>
          </a:p>
          <a:p>
            <a:r>
              <a:rPr lang="en-US" sz="2400" dirty="0" smtClean="0"/>
              <a:t>Bay Area Air Quality </a:t>
            </a:r>
            <a:r>
              <a:rPr lang="en-US" sz="2400" dirty="0"/>
              <a:t>M</a:t>
            </a:r>
            <a:r>
              <a:rPr lang="en-US" sz="2400" dirty="0" smtClean="0"/>
              <a:t>anagement District</a:t>
            </a:r>
          </a:p>
          <a:p>
            <a:r>
              <a:rPr lang="en-US" sz="2400" dirty="0" smtClean="0"/>
              <a:t>Regulation 6 (Particulate Matter)</a:t>
            </a:r>
          </a:p>
          <a:p>
            <a:r>
              <a:rPr lang="en-US" sz="2400" dirty="0" smtClean="0"/>
              <a:t>Rule 2 (Commercial Cooking Equipment)</a:t>
            </a:r>
          </a:p>
          <a:p>
            <a:endParaRPr lang="en-US" sz="2400" dirty="0" smtClean="0"/>
          </a:p>
          <a:p>
            <a:r>
              <a:rPr lang="en-US" sz="2400" u="sng" dirty="0" smtClean="0"/>
              <a:t>Chain-Driven </a:t>
            </a:r>
            <a:r>
              <a:rPr lang="en-US" sz="2400" u="sng" dirty="0" err="1" smtClean="0"/>
              <a:t>Charbroilers</a:t>
            </a:r>
            <a:r>
              <a:rPr lang="en-US" sz="2400" u="sng" dirty="0" smtClean="0"/>
              <a:t> and Under-Fired Broilers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missions limited to no more than 1.0 pound of PM</a:t>
            </a:r>
            <a:r>
              <a:rPr lang="en-US" sz="2400" baseline="-25000" dirty="0" smtClean="0"/>
              <a:t>10</a:t>
            </a:r>
            <a:r>
              <a:rPr lang="en-US" sz="2400" dirty="0" smtClean="0"/>
              <a:t> per 1000 pounds of beef cooked (1.0 kg of PM</a:t>
            </a:r>
            <a:r>
              <a:rPr lang="en-US" sz="2400" baseline="-25000" dirty="0" smtClean="0"/>
              <a:t>10</a:t>
            </a:r>
            <a:r>
              <a:rPr lang="en-US" sz="2400" dirty="0" smtClean="0"/>
              <a:t> per 1000 kg of beef cooked) </a:t>
            </a:r>
          </a:p>
          <a:p>
            <a:endParaRPr lang="en-US" sz="2400" dirty="0"/>
          </a:p>
          <a:p>
            <a:r>
              <a:rPr lang="en-US" sz="2400" dirty="0"/>
              <a:t>E</a:t>
            </a:r>
            <a:r>
              <a:rPr lang="en-US" sz="2400" dirty="0" smtClean="0"/>
              <a:t>ffective January 1, 2013	</a:t>
            </a:r>
          </a:p>
          <a:p>
            <a:endParaRPr lang="en-US" sz="2400" u="sng" dirty="0"/>
          </a:p>
          <a:p>
            <a:endParaRPr lang="en-US" sz="2400" u="sng" dirty="0" smtClean="0"/>
          </a:p>
        </p:txBody>
      </p:sp>
      <p:pic>
        <p:nvPicPr>
          <p:cNvPr id="10" name="Picture 5" descr="IMGP17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3352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42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0" lvl="8" indent="0">
              <a:buNone/>
            </a:pPr>
            <a:r>
              <a:rPr lang="en-US" sz="2400" dirty="0" smtClean="0"/>
              <a:t>  			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38200" y="457200"/>
            <a:ext cx="7620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kern="0" dirty="0" smtClean="0">
                <a:solidFill>
                  <a:srgbClr val="7A0019"/>
                </a:solidFill>
              </a:rPr>
              <a:t>Particulate Emissions Regulations</a:t>
            </a:r>
          </a:p>
          <a:p>
            <a:pPr algn="ctr"/>
            <a:r>
              <a:rPr lang="en-US" sz="3200" b="1" dirty="0" smtClean="0"/>
              <a:t>China</a:t>
            </a:r>
            <a:endParaRPr lang="en-US" sz="3200" b="1" dirty="0"/>
          </a:p>
          <a:p>
            <a:r>
              <a:rPr lang="en-US" sz="2400" dirty="0" smtClean="0"/>
              <a:t>GB 18483-2001</a:t>
            </a:r>
          </a:p>
          <a:p>
            <a:r>
              <a:rPr lang="en-US" sz="2400" dirty="0" smtClean="0"/>
              <a:t>Maximum allowable PM</a:t>
            </a:r>
            <a:r>
              <a:rPr lang="en-US" sz="2400" baseline="-25000" dirty="0" smtClean="0"/>
              <a:t>2.5</a:t>
            </a:r>
          </a:p>
          <a:p>
            <a:r>
              <a:rPr lang="en-US" sz="2400" dirty="0" smtClean="0"/>
              <a:t>2 mg/m</a:t>
            </a:r>
            <a:r>
              <a:rPr lang="en-US" sz="2400" baseline="30000" dirty="0" smtClean="0"/>
              <a:t>3</a:t>
            </a:r>
            <a:endParaRPr lang="en-US" sz="2400" baseline="30000" dirty="0"/>
          </a:p>
          <a:p>
            <a:endParaRPr lang="en-US" sz="2400" u="sng" dirty="0"/>
          </a:p>
          <a:p>
            <a:endParaRPr lang="en-US" sz="2400" u="sng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38200" y="30480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Not a good measure as adding more outdoor air</a:t>
            </a:r>
          </a:p>
          <a:p>
            <a:r>
              <a:rPr lang="en-US" dirty="0" smtClean="0"/>
              <a:t> for dilution can be used to satisfy the requirement</a:t>
            </a:r>
          </a:p>
          <a:p>
            <a:r>
              <a:rPr lang="en-US" dirty="0" smtClean="0"/>
              <a:t> but with significant energy penalty.</a:t>
            </a:r>
            <a:endParaRPr lang="en-US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71331"/>
            <a:ext cx="6629400" cy="273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99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go from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majority of residential and commercial cooking emissions remains </a:t>
            </a:r>
            <a:r>
              <a:rPr lang="en-US" sz="2400" dirty="0" smtClean="0"/>
              <a:t>uncontrolled.  Clean energy sources should be promoted and improved residential and commercial capture and exhaust systems are needed.  </a:t>
            </a:r>
            <a:endParaRPr lang="en-US" sz="2400" dirty="0" smtClean="0"/>
          </a:p>
          <a:p>
            <a:r>
              <a:rPr lang="en-US" sz="2400" dirty="0" smtClean="0"/>
              <a:t>Small p</a:t>
            </a:r>
            <a:r>
              <a:rPr lang="en-US" sz="2400" dirty="0" smtClean="0"/>
              <a:t>articles are not captured with existing grease filters and grease vapor removal has not been addressed.</a:t>
            </a:r>
            <a:endParaRPr lang="en-US" sz="2400" dirty="0" smtClean="0"/>
          </a:p>
          <a:p>
            <a:r>
              <a:rPr lang="en-US" sz="2400" dirty="0" smtClean="0"/>
              <a:t>Novel cooking appliances, emission control systems, sensors, and controls are needed.</a:t>
            </a:r>
            <a:endParaRPr lang="en-US" sz="2400" dirty="0"/>
          </a:p>
        </p:txBody>
      </p:sp>
      <p:pic>
        <p:nvPicPr>
          <p:cNvPr id="4" name="Picture 9" descr="040300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4345806"/>
            <a:ext cx="2286000" cy="1981200"/>
          </a:xfrm>
          <a:prstGeom prst="rect">
            <a:avLst/>
          </a:prstGeom>
        </p:spPr>
      </p:pic>
      <p:pic>
        <p:nvPicPr>
          <p:cNvPr id="5" name="Picture 5" descr="IMGP10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2362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testing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2895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89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A0019"/>
                </a:solidFill>
              </a:rPr>
              <a:t>Review of Residential Cooking Emissions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1800" dirty="0" err="1" smtClean="0"/>
              <a:t>Abdullahi</a:t>
            </a:r>
            <a:r>
              <a:rPr lang="en-US" sz="1800" dirty="0" smtClean="0"/>
              <a:t>, K. L., Delgado-</a:t>
            </a:r>
            <a:r>
              <a:rPr lang="en-US" sz="1800" dirty="0" err="1" smtClean="0"/>
              <a:t>Saborit</a:t>
            </a:r>
            <a:r>
              <a:rPr lang="en-US" sz="1800" dirty="0" smtClean="0"/>
              <a:t>, J. M. and Harrison, R. M. (2013), “Emissions and Indoor Concentrations of Particulate Matter and its Specific Chemical Components from Cooking: A Review”, Atmospheric Environment 71:260-294.</a:t>
            </a:r>
          </a:p>
          <a:p>
            <a:r>
              <a:rPr lang="en-US" dirty="0" smtClean="0">
                <a:solidFill>
                  <a:srgbClr val="7A0019"/>
                </a:solidFill>
              </a:rPr>
              <a:t>Selected Research Reports On Commercial Kitchens Available from ASHRAE </a:t>
            </a:r>
          </a:p>
          <a:p>
            <a:r>
              <a:rPr lang="en-US" sz="1800" dirty="0" err="1" smtClean="0"/>
              <a:t>Gerstler</a:t>
            </a:r>
            <a:r>
              <a:rPr lang="en-US" sz="1800" dirty="0"/>
              <a:t>, W. D., Kuehn, T. H., </a:t>
            </a:r>
            <a:r>
              <a:rPr lang="en-US" sz="1800" dirty="0" err="1"/>
              <a:t>Pui</a:t>
            </a:r>
            <a:r>
              <a:rPr lang="en-US" sz="1800" dirty="0"/>
              <a:t>, D. Y. H., Ramsey, J. W., Rosen, M. J., Carlson, R. R. and Petersen, S. D., “Identification and Characterization of Effluents from Various Cooking Appliances and Processes as Related to Optimum Design of Kitchen Ventilation Systems.” Final Report, ASHRAE 745-RP Phase II, July, 1998.</a:t>
            </a:r>
          </a:p>
          <a:p>
            <a:r>
              <a:rPr lang="en-US" sz="1800" dirty="0"/>
              <a:t>Kuehn, T.H., Olson, B.A., Ramsey, J.W. and </a:t>
            </a:r>
            <a:r>
              <a:rPr lang="en-US" sz="1800" dirty="0" err="1"/>
              <a:t>Rocklage</a:t>
            </a:r>
            <a:r>
              <a:rPr lang="en-US" sz="1800" dirty="0"/>
              <a:t>, J., “Characterization of Effluents from Additional Cooking Appliances,” Final Report, ASHRAE 1375-RP, April 24, 2008.</a:t>
            </a:r>
          </a:p>
          <a:p>
            <a:r>
              <a:rPr lang="en-US" sz="1800" dirty="0"/>
              <a:t>Kuehn, T. H., Olson, B. A., Bissell, D., Campbell, K. and </a:t>
            </a:r>
            <a:r>
              <a:rPr lang="en-US" sz="1800" dirty="0" err="1"/>
              <a:t>Hawkinson</a:t>
            </a:r>
            <a:r>
              <a:rPr lang="en-US" sz="1800" dirty="0"/>
              <a:t>, A., “Method of Test to Evaluate Field Performance of Commercial Kitchen Ventilation Systems,” Final Report, ASHRAE 1376-RP, July 6, 2010.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3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fM-5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509</Words>
  <Application>Microsoft Office PowerPoint</Application>
  <PresentationFormat>On-screen Show (4:3)</PresentationFormat>
  <Paragraphs>91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UofM-5</vt:lpstr>
      <vt:lpstr>Chart</vt:lpstr>
      <vt:lpstr>PM2.5 Emissions from Cooking</vt:lpstr>
      <vt:lpstr>Restaurant Data</vt:lpstr>
      <vt:lpstr>Total Emissions Measured in Exhaust Duct </vt:lpstr>
      <vt:lpstr>Particulate Emissions in Exhaust Duct from an Over-Fired Broiler Cooking Steak</vt:lpstr>
      <vt:lpstr>PowerPoint Presentation</vt:lpstr>
      <vt:lpstr>PowerPoint Presentation</vt:lpstr>
      <vt:lpstr>Where do we go from here?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Thomas H Kuehn</dc:creator>
  <cp:lastModifiedBy>Thomas H Kuehn</cp:lastModifiedBy>
  <cp:revision>51</cp:revision>
  <dcterms:created xsi:type="dcterms:W3CDTF">2013-11-06T20:42:04Z</dcterms:created>
  <dcterms:modified xsi:type="dcterms:W3CDTF">2014-05-09T16:03:45Z</dcterms:modified>
</cp:coreProperties>
</file>